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464" r:id="rId3"/>
    <p:sldId id="438" r:id="rId4"/>
    <p:sldId id="449" r:id="rId5"/>
    <p:sldId id="465" r:id="rId6"/>
    <p:sldId id="460" r:id="rId7"/>
    <p:sldId id="450" r:id="rId8"/>
    <p:sldId id="467" r:id="rId9"/>
    <p:sldId id="451" r:id="rId10"/>
    <p:sldId id="463" r:id="rId11"/>
    <p:sldId id="461" r:id="rId12"/>
    <p:sldId id="452" r:id="rId13"/>
    <p:sldId id="458" r:id="rId14"/>
    <p:sldId id="459" r:id="rId15"/>
    <p:sldId id="453" r:id="rId16"/>
    <p:sldId id="457" r:id="rId17"/>
    <p:sldId id="454" r:id="rId18"/>
    <p:sldId id="439" r:id="rId19"/>
    <p:sldId id="468" r:id="rId20"/>
    <p:sldId id="445" r:id="rId21"/>
    <p:sldId id="45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1B902"/>
    <a:srgbClr val="009EC0"/>
    <a:srgbClr val="CA5C0E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>
      <p:cViewPr varScale="1">
        <p:scale>
          <a:sx n="116" d="100"/>
          <a:sy n="116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085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10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“Christians believe by ‘faith’, not facts”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E50748-036B-E142-AEF6-65352B0C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6469"/>
              </p:ext>
            </p:extLst>
          </p:nvPr>
        </p:nvGraphicFramePr>
        <p:xfrm>
          <a:off x="114300" y="304800"/>
          <a:ext cx="8915400" cy="5341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Noah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Built an ark for a future flood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Abraham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Left his homeland to a yet unknown location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Sarah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Believed the promise of a future pregnancy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Joseph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Spoke of the coming exodus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2323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Moses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Valued disgrace for Christ (and future reward)</a:t>
                      </a:r>
                      <a:endParaRPr lang="en-US" sz="27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27432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34422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i="0" u="none" strike="noStrike" dirty="0">
                          <a:solidFill>
                            <a:srgbClr val="009EC0"/>
                          </a:solidFill>
                          <a:effectLst/>
                          <a:latin typeface="Arial" panose="020B0604020202020204" pitchFamily="34" charset="0"/>
                        </a:rPr>
                        <a:t>Rahab</a:t>
                      </a:r>
                      <a:endParaRPr lang="en-US" sz="2700" b="1" dirty="0">
                        <a:solidFill>
                          <a:srgbClr val="009EC0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Saved the spies so she could be later saved</a:t>
                      </a:r>
                      <a:endParaRPr lang="en-US" sz="2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274320" marB="182880">
                    <a:lnT w="12700" cap="flat" cmpd="sng" algn="ctr">
                      <a:solidFill>
                        <a:schemeClr val="bg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10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“pertaining to being </a:t>
            </a:r>
            <a:r>
              <a:rPr lang="en-US" sz="3700" b="1" dirty="0">
                <a:highlight>
                  <a:srgbClr val="C00002"/>
                </a:highlight>
              </a:rPr>
              <a:t> worthy of belief or trust </a:t>
            </a:r>
            <a:r>
              <a:rPr lang="en-US" sz="3700" dirty="0"/>
              <a:t>, trustworthy, faithful, dependable, inspiring trust/faith”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l-GR" sz="5400" dirty="0">
                <a:solidFill>
                  <a:srgbClr val="009EC0"/>
                </a:solidFill>
              </a:rPr>
              <a:t>πιστός</a:t>
            </a:r>
            <a:r>
              <a:rPr lang="en-US" sz="5400" dirty="0">
                <a:solidFill>
                  <a:srgbClr val="009EC0"/>
                </a:solidFill>
              </a:rPr>
              <a:t> (faith)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A Greek-English Lexicon of the New Testament and Other Early Christian Literature, 3rd Edition</a:t>
            </a:r>
          </a:p>
          <a:p>
            <a:pPr algn="l"/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John 20:29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95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7F1941-0DF4-0F44-B7D0-DCC9A4A1807C}"/>
              </a:ext>
            </a:extLst>
          </p:cNvPr>
          <p:cNvCxnSpPr>
            <a:cxnSpLocks/>
          </p:cNvCxnSpPr>
          <p:nvPr/>
        </p:nvCxnSpPr>
        <p:spPr>
          <a:xfrm>
            <a:off x="419100" y="7010400"/>
            <a:ext cx="8305800" cy="0"/>
          </a:xfrm>
          <a:prstGeom prst="line">
            <a:avLst/>
          </a:prstGeom>
          <a:ln w="53975">
            <a:solidFill>
              <a:schemeClr val="bg1">
                <a:lumMod val="50000"/>
                <a:lumOff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F6740-0222-7249-807C-ED4A9C8B5F62}"/>
              </a:ext>
            </a:extLst>
          </p:cNvPr>
          <p:cNvGrpSpPr/>
          <p:nvPr/>
        </p:nvGrpSpPr>
        <p:grpSpPr>
          <a:xfrm>
            <a:off x="270180" y="1749382"/>
            <a:ext cx="2731838" cy="1896611"/>
            <a:chOff x="270180" y="1749382"/>
            <a:chExt cx="2731838" cy="1896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886AD-1B83-5543-9B76-1029A695E2B7}"/>
                </a:ext>
              </a:extLst>
            </p:cNvPr>
            <p:cNvSpPr txBox="1"/>
            <p:nvPr/>
          </p:nvSpPr>
          <p:spPr>
            <a:xfrm>
              <a:off x="270180" y="3276661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 believe without reasons”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B154FD-09A9-3241-A679-5266250F3264}"/>
                </a:ext>
              </a:extLst>
            </p:cNvPr>
            <p:cNvGrpSpPr/>
            <p:nvPr/>
          </p:nvGrpSpPr>
          <p:grpSpPr>
            <a:xfrm>
              <a:off x="1185279" y="1749382"/>
              <a:ext cx="838200" cy="1468459"/>
              <a:chOff x="982607" y="1749382"/>
              <a:chExt cx="838200" cy="146845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F2A000-D0D3-3A4B-85D2-7FDED20234A7}"/>
                  </a:ext>
                </a:extLst>
              </p:cNvPr>
              <p:cNvSpPr/>
              <p:nvPr/>
            </p:nvSpPr>
            <p:spPr>
              <a:xfrm>
                <a:off x="1096907" y="1749382"/>
                <a:ext cx="609600" cy="609600"/>
              </a:xfrm>
              <a:prstGeom prst="ellipse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36F392D9-D991-5642-8D35-C4096DB8E220}"/>
                  </a:ext>
                </a:extLst>
              </p:cNvPr>
              <p:cNvSpPr/>
              <p:nvPr/>
            </p:nvSpPr>
            <p:spPr>
              <a:xfrm>
                <a:off x="982607" y="2379641"/>
                <a:ext cx="838200" cy="838200"/>
              </a:xfrm>
              <a:prstGeom prst="round2SameRect">
                <a:avLst/>
              </a:prstGeom>
              <a:solidFill>
                <a:srgbClr val="009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A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FB6564-7C2A-AD4C-99AC-F2C034E6A52F}"/>
              </a:ext>
            </a:extLst>
          </p:cNvPr>
          <p:cNvGrpSpPr/>
          <p:nvPr/>
        </p:nvGrpSpPr>
        <p:grpSpPr>
          <a:xfrm>
            <a:off x="-76200" y="930172"/>
            <a:ext cx="3936472" cy="1200210"/>
            <a:chOff x="-278872" y="930172"/>
            <a:chExt cx="3936472" cy="1200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F017DA-EDD1-5F4E-8286-E83255E7C46B}"/>
                </a:ext>
              </a:extLst>
            </p:cNvPr>
            <p:cNvSpPr txBox="1"/>
            <p:nvPr/>
          </p:nvSpPr>
          <p:spPr>
            <a:xfrm>
              <a:off x="1776957" y="930172"/>
              <a:ext cx="1880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More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116EFF6D-CEC3-D74D-BA07-455A5B8B0F44}"/>
                </a:ext>
              </a:extLst>
            </p:cNvPr>
            <p:cNvSpPr/>
            <p:nvPr/>
          </p:nvSpPr>
          <p:spPr>
            <a:xfrm rot="19252917" flipV="1">
              <a:off x="-278872" y="1368382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135F8-EFB3-D641-AA50-233A14F437F2}"/>
              </a:ext>
            </a:extLst>
          </p:cNvPr>
          <p:cNvGrpSpPr/>
          <p:nvPr/>
        </p:nvGrpSpPr>
        <p:grpSpPr>
          <a:xfrm>
            <a:off x="6427962" y="1752599"/>
            <a:ext cx="2411238" cy="1893394"/>
            <a:chOff x="6427962" y="1752599"/>
            <a:chExt cx="2411238" cy="18933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09F298-31C7-9341-9F5D-421D89DED190}"/>
                </a:ext>
              </a:extLst>
            </p:cNvPr>
            <p:cNvSpPr txBox="1"/>
            <p:nvPr/>
          </p:nvSpPr>
          <p:spPr>
            <a:xfrm>
              <a:off x="6427962" y="3276661"/>
              <a:ext cx="2411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“I believe with reasons”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738B3-2403-3B40-9C64-6F723A2B5974}"/>
                </a:ext>
              </a:extLst>
            </p:cNvPr>
            <p:cNvGrpSpPr/>
            <p:nvPr/>
          </p:nvGrpSpPr>
          <p:grpSpPr>
            <a:xfrm>
              <a:off x="7201818" y="1752599"/>
              <a:ext cx="838200" cy="1465242"/>
              <a:chOff x="7201818" y="1752599"/>
              <a:chExt cx="838200" cy="146524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DE0C53B-8F72-1B43-8A35-72CCA4637501}"/>
                  </a:ext>
                </a:extLst>
              </p:cNvPr>
              <p:cNvSpPr/>
              <p:nvPr/>
            </p:nvSpPr>
            <p:spPr>
              <a:xfrm>
                <a:off x="7316118" y="1752599"/>
                <a:ext cx="609600" cy="609600"/>
              </a:xfrm>
              <a:prstGeom prst="ellipse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Same Side Corner Rectangle 17">
                <a:extLst>
                  <a:ext uri="{FF2B5EF4-FFF2-40B4-BE49-F238E27FC236}">
                    <a16:creationId xmlns:a16="http://schemas.microsoft.com/office/drawing/2014/main" id="{9D2846D5-678D-8140-BC64-74A705B37F10}"/>
                  </a:ext>
                </a:extLst>
              </p:cNvPr>
              <p:cNvSpPr/>
              <p:nvPr/>
            </p:nvSpPr>
            <p:spPr>
              <a:xfrm>
                <a:off x="7201818" y="2379641"/>
                <a:ext cx="838200" cy="838200"/>
              </a:xfrm>
              <a:prstGeom prst="round2SameRect">
                <a:avLst/>
              </a:prstGeom>
              <a:solidFill>
                <a:srgbClr val="CA5C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B</a:t>
                </a:r>
                <a:endParaRPr lang="en-US" sz="3200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5ED328-9B6E-1048-BE09-1C56A9E1DC48}"/>
              </a:ext>
            </a:extLst>
          </p:cNvPr>
          <p:cNvGrpSpPr/>
          <p:nvPr/>
        </p:nvGrpSpPr>
        <p:grpSpPr>
          <a:xfrm>
            <a:off x="5282140" y="608704"/>
            <a:ext cx="2093612" cy="3541874"/>
            <a:chOff x="5257800" y="591262"/>
            <a:chExt cx="2093612" cy="35418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7F0229-738E-CC4A-B1F8-D1CD992B872F}"/>
                </a:ext>
              </a:extLst>
            </p:cNvPr>
            <p:cNvSpPr txBox="1"/>
            <p:nvPr/>
          </p:nvSpPr>
          <p:spPr>
            <a:xfrm>
              <a:off x="5257800" y="930172"/>
              <a:ext cx="1843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Less “</a:t>
              </a:r>
              <a:r>
                <a:rPr lang="en-US" sz="2000" dirty="0" err="1">
                  <a:solidFill>
                    <a:srgbClr val="C00000"/>
                  </a:solidFill>
                  <a:latin typeface="Bradley Hand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faith”ful</a:t>
              </a:r>
              <a:endParaRPr lang="en-US" sz="2000" dirty="0">
                <a:solidFill>
                  <a:srgbClr val="C000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CFAD73D-FCDB-1C40-B2A6-4FBAD9B41880}"/>
                </a:ext>
              </a:extLst>
            </p:cNvPr>
            <p:cNvSpPr/>
            <p:nvPr/>
          </p:nvSpPr>
          <p:spPr>
            <a:xfrm rot="13500000" flipV="1">
              <a:off x="5199475" y="1981199"/>
              <a:ext cx="3541874" cy="762000"/>
            </a:xfrm>
            <a:prstGeom prst="arc">
              <a:avLst>
                <a:gd name="adj1" fmla="val 16464522"/>
                <a:gd name="adj2" fmla="val 20529920"/>
              </a:avLst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AD5B3D-483E-734B-8296-C73D52603264}"/>
              </a:ext>
            </a:extLst>
          </p:cNvPr>
          <p:cNvGrpSpPr/>
          <p:nvPr/>
        </p:nvGrpSpPr>
        <p:grpSpPr>
          <a:xfrm>
            <a:off x="258831" y="4038600"/>
            <a:ext cx="8580369" cy="971591"/>
            <a:chOff x="258831" y="5028418"/>
            <a:chExt cx="8580369" cy="9715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548CFD-CF2F-3047-8138-38BEEC0ACCF9}"/>
                </a:ext>
              </a:extLst>
            </p:cNvPr>
            <p:cNvSpPr txBox="1"/>
            <p:nvPr/>
          </p:nvSpPr>
          <p:spPr>
            <a:xfrm>
              <a:off x="258831" y="5630677"/>
              <a:ext cx="315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knowledge of the evidence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C6A2E-9C9F-A74C-A8E1-4CD2E69FB5E9}"/>
                </a:ext>
              </a:extLst>
            </p:cNvPr>
            <p:cNvSpPr txBox="1"/>
            <p:nvPr/>
          </p:nvSpPr>
          <p:spPr>
            <a:xfrm>
              <a:off x="5434539" y="5599464"/>
              <a:ext cx="34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High knowledge of the evidence</a:t>
              </a: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6710EC85-50AC-FB44-8AB6-5C8162C74EB7}"/>
                </a:ext>
              </a:extLst>
            </p:cNvPr>
            <p:cNvSpPr/>
            <p:nvPr/>
          </p:nvSpPr>
          <p:spPr>
            <a:xfrm flipH="1">
              <a:off x="270180" y="5028418"/>
              <a:ext cx="8569020" cy="524059"/>
            </a:xfrm>
            <a:prstGeom prst="rtTriangl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387443-61CB-7C4A-8FC7-44D8FB1B19E0}"/>
              </a:ext>
            </a:extLst>
          </p:cNvPr>
          <p:cNvSpPr txBox="1"/>
          <p:nvPr/>
        </p:nvSpPr>
        <p:spPr>
          <a:xfrm>
            <a:off x="258831" y="5506120"/>
            <a:ext cx="85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Faith: </a:t>
            </a:r>
            <a:r>
              <a:rPr lang="en-US" sz="2400" dirty="0"/>
              <a:t>believing without reason or evidence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(as a thought experiment)</a:t>
            </a:r>
          </a:p>
        </p:txBody>
      </p:sp>
    </p:spTree>
    <p:extLst>
      <p:ext uri="{BB962C8B-B14F-4D97-AF65-F5344CB8AC3E}">
        <p14:creationId xmlns:p14="http://schemas.microsoft.com/office/powerpoint/2010/main" val="249847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38E1E5-C42A-7441-9238-0A5B6B194B7A}"/>
              </a:ext>
            </a:extLst>
          </p:cNvPr>
          <p:cNvGrpSpPr/>
          <p:nvPr/>
        </p:nvGrpSpPr>
        <p:grpSpPr>
          <a:xfrm>
            <a:off x="2269700" y="3760836"/>
            <a:ext cx="1295400" cy="1147465"/>
            <a:chOff x="3581401" y="609600"/>
            <a:chExt cx="1295400" cy="11474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322F88-8253-BB41-B5C2-3CD9668AD64A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1E542-9638-3943-A8B3-4C66986C4B3A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Jacob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B37308-9200-7B4A-A1FF-3A65FCB57B5A}"/>
              </a:ext>
            </a:extLst>
          </p:cNvPr>
          <p:cNvGrpSpPr/>
          <p:nvPr/>
        </p:nvGrpSpPr>
        <p:grpSpPr>
          <a:xfrm>
            <a:off x="4183741" y="3733579"/>
            <a:ext cx="1295400" cy="1147465"/>
            <a:chOff x="3581401" y="609600"/>
            <a:chExt cx="1295400" cy="11474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1C951F-48EB-864C-9DF8-6CCADCBD20FD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0A0AC-B47C-4943-A944-099C0A57ABB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Esau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353BE-3712-7540-B079-09BDB2F6B2D9}"/>
              </a:ext>
            </a:extLst>
          </p:cNvPr>
          <p:cNvGrpSpPr/>
          <p:nvPr/>
        </p:nvGrpSpPr>
        <p:grpSpPr>
          <a:xfrm>
            <a:off x="3238041" y="1985444"/>
            <a:ext cx="1295400" cy="1147465"/>
            <a:chOff x="3581401" y="609600"/>
            <a:chExt cx="1295400" cy="11474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9E0A3-AB72-3A49-8036-925BEB1CE377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8FB1A-28C4-D54C-9F92-FA7CCBE9784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Isaac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AB891-A9F8-1E4D-9CCE-D722ED3D81F7}"/>
              </a:ext>
            </a:extLst>
          </p:cNvPr>
          <p:cNvGrpSpPr/>
          <p:nvPr/>
        </p:nvGrpSpPr>
        <p:grpSpPr>
          <a:xfrm>
            <a:off x="5029200" y="1985444"/>
            <a:ext cx="1295400" cy="1147465"/>
            <a:chOff x="3581401" y="609600"/>
            <a:chExt cx="1295400" cy="1147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094957-F590-594A-97E4-F4764ED83232}"/>
                </a:ext>
              </a:extLst>
            </p:cNvPr>
            <p:cNvSpPr txBox="1"/>
            <p:nvPr/>
          </p:nvSpPr>
          <p:spPr>
            <a:xfrm>
              <a:off x="3919242" y="609600"/>
              <a:ext cx="6463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DB320-5451-7C4B-A2D5-9C503FEC8710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Ishmael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7C323-B82B-1144-9227-22A14F6E2930}"/>
              </a:ext>
            </a:extLst>
          </p:cNvPr>
          <p:cNvGrpSpPr/>
          <p:nvPr/>
        </p:nvGrpSpPr>
        <p:grpSpPr>
          <a:xfrm>
            <a:off x="4183741" y="304800"/>
            <a:ext cx="1295400" cy="1147465"/>
            <a:chOff x="3581401" y="609600"/>
            <a:chExt cx="1295400" cy="11474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BB8BAF-56F5-3343-9031-5265AFA2DF7E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37F2E4-ED1D-0543-9174-95978D507C28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Abraham</a:t>
              </a:r>
            </a:p>
          </p:txBody>
        </p:sp>
      </p:grp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6067EF-63A4-4B4D-A02A-751E275EBD0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 rot="16200000" flipH="1">
            <a:off x="4994235" y="1289471"/>
            <a:ext cx="533179" cy="858766"/>
          </a:xfrm>
          <a:prstGeom prst="bentConnector3">
            <a:avLst>
              <a:gd name="adj1" fmla="val 50000"/>
            </a:avLst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8FFAEA3-1EF8-0146-AB56-3E77637F2F05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 rot="5400000">
            <a:off x="4089038" y="1243040"/>
            <a:ext cx="533179" cy="951629"/>
          </a:xfrm>
          <a:prstGeom prst="bentConnector3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69709F-3A27-5D49-BD15-3EEF128139E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79811" y="3446872"/>
            <a:ext cx="964937" cy="286707"/>
          </a:xfrm>
          <a:prstGeom prst="bentConnector2">
            <a:avLst/>
          </a:prstGeom>
          <a:ln w="19050">
            <a:solidFill>
              <a:srgbClr val="C0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4E13B72-9935-5848-9A6B-7D55F8093A0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rot="5400000">
            <a:off x="3084643" y="2959737"/>
            <a:ext cx="627927" cy="974270"/>
          </a:xfrm>
          <a:prstGeom prst="bentConnector3">
            <a:avLst>
              <a:gd name="adj1" fmla="val 50000"/>
            </a:avLst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9B418-1320-7541-90DB-C904299F7EAB}"/>
              </a:ext>
            </a:extLst>
          </p:cNvPr>
          <p:cNvGrpSpPr/>
          <p:nvPr/>
        </p:nvGrpSpPr>
        <p:grpSpPr>
          <a:xfrm>
            <a:off x="2263770" y="5414444"/>
            <a:ext cx="1295400" cy="1147465"/>
            <a:chOff x="3581401" y="609600"/>
            <a:chExt cx="1295400" cy="11474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620320-A1D1-2A4F-A5F3-67DFAA1C70AF}"/>
                </a:ext>
              </a:extLst>
            </p:cNvPr>
            <p:cNvSpPr txBox="1"/>
            <p:nvPr/>
          </p:nvSpPr>
          <p:spPr>
            <a:xfrm>
              <a:off x="3919242" y="609600"/>
              <a:ext cx="6078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01B902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✓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74DC55-44CD-FB45-9F67-E03854FA0D46}"/>
                </a:ext>
              </a:extLst>
            </p:cNvPr>
            <p:cNvSpPr txBox="1"/>
            <p:nvPr/>
          </p:nvSpPr>
          <p:spPr>
            <a:xfrm>
              <a:off x="3581401" y="1295400"/>
              <a:ext cx="12954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B902"/>
                  </a:solidFill>
                </a:rPr>
                <a:t>Jesus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B3B3F6-F159-8F46-87F6-3719BC3488D2}"/>
              </a:ext>
            </a:extLst>
          </p:cNvPr>
          <p:cNvCxnSpPr/>
          <p:nvPr/>
        </p:nvCxnSpPr>
        <p:spPr>
          <a:xfrm>
            <a:off x="2911470" y="4908301"/>
            <a:ext cx="0" cy="434408"/>
          </a:xfrm>
          <a:prstGeom prst="line">
            <a:avLst/>
          </a:prstGeom>
          <a:ln w="19050">
            <a:solidFill>
              <a:srgbClr val="01B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Corinthians 4:18 and</a:t>
            </a:r>
            <a:br>
              <a:rPr lang="en-US" dirty="0"/>
            </a:br>
            <a:r>
              <a:rPr lang="en-US" dirty="0"/>
              <a:t>2 Corinthians 5:7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2504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3700" dirty="0"/>
              <a:t>“</a:t>
            </a:r>
            <a:r>
              <a:rPr lang="en-US" sz="3700" b="1" dirty="0">
                <a:highlight>
                  <a:srgbClr val="C00002"/>
                </a:highlight>
              </a:rPr>
              <a:t>Convictions are about what matters to us </a:t>
            </a:r>
            <a:r>
              <a:rPr lang="en-US" sz="3700" dirty="0"/>
              <a:t>. Most importantly, they signify to others what kind of person – parent, friend, citizen – we take ourselves to be</a:t>
            </a:r>
            <a:br>
              <a:rPr lang="en-US" sz="3700" dirty="0"/>
            </a:br>
            <a:r>
              <a:rPr lang="en-US" sz="3700" dirty="0">
                <a:highlight>
                  <a:srgbClr val="C00002"/>
                </a:highlight>
              </a:rPr>
              <a:t> </a:t>
            </a:r>
            <a:r>
              <a:rPr lang="en-US" sz="3700" b="1" dirty="0">
                <a:highlight>
                  <a:srgbClr val="C00002"/>
                </a:highlight>
              </a:rPr>
              <a:t>They reflect </a:t>
            </a:r>
            <a:r>
              <a:rPr lang="en-US" sz="3700" b="1">
                <a:highlight>
                  <a:srgbClr val="C00002"/>
                </a:highlight>
              </a:rPr>
              <a:t>our self-identity </a:t>
            </a:r>
            <a:r>
              <a:rPr lang="en-US" sz="3700"/>
              <a:t>.”</a:t>
            </a:r>
            <a:endParaRPr lang="en-US" sz="3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Michael Patrick Lynch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‘Always Sticking to Your Convictions’ Sounds Like a Good Thing – But It Isn’t</a:t>
            </a:r>
          </a:p>
        </p:txBody>
      </p:sp>
    </p:spTree>
    <p:extLst>
      <p:ext uri="{BB962C8B-B14F-4D97-AF65-F5344CB8AC3E}">
        <p14:creationId xmlns:p14="http://schemas.microsoft.com/office/powerpoint/2010/main" val="93847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other verses that indicate that faith is not an irrational 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892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“God’s </a:t>
            </a:r>
            <a:r>
              <a:rPr lang="en-US" dirty="0" err="1"/>
              <a:t>dikaiosyne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dirty="0"/>
              <a:t> is </a:t>
            </a:r>
            <a:r>
              <a:rPr lang="en-US" b="1" dirty="0">
                <a:highlight>
                  <a:srgbClr val="C00002"/>
                </a:highlight>
              </a:rPr>
              <a:t>not an attribute but a power </a:t>
            </a:r>
            <a:r>
              <a:rPr lang="en-US" b="1" dirty="0"/>
              <a:t>,</a:t>
            </a:r>
            <a:r>
              <a:rPr lang="en-US" dirty="0"/>
              <a:t> namely, ‘a power that brings salvation to pass.’”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Fleming Rutledge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9438" y="10"/>
            <a:ext cx="6404562" cy="69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“God’s </a:t>
            </a:r>
            <a:r>
              <a:rPr lang="en-US" sz="3200" dirty="0" err="1"/>
              <a:t>dikaiosyne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[righteousness]</a:t>
            </a:r>
            <a:r>
              <a:rPr lang="en-US" sz="3200" dirty="0"/>
              <a:t> is </a:t>
            </a:r>
            <a:r>
              <a:rPr lang="en-US" sz="3200" b="1" dirty="0">
                <a:highlight>
                  <a:srgbClr val="C00002"/>
                </a:highlight>
              </a:rPr>
              <a:t>not an attribute but a power </a:t>
            </a:r>
            <a:r>
              <a:rPr lang="en-US" sz="3200" b="1" dirty="0"/>
              <a:t>,</a:t>
            </a:r>
            <a:r>
              <a:rPr lang="en-US" sz="3200" dirty="0"/>
              <a:t> namely, ‘a power that brings salvation to pass.’”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FLEMING RUTLEDGE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Crucifixion (page 328)</a:t>
            </a:r>
          </a:p>
        </p:txBody>
      </p:sp>
    </p:spTree>
    <p:extLst>
      <p:ext uri="{BB962C8B-B14F-4D97-AF65-F5344CB8AC3E}">
        <p14:creationId xmlns:p14="http://schemas.microsoft.com/office/powerpoint/2010/main" val="11404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1198" y="0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ARON RA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Former president of the Atheist Alliance of America 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sz="4300" dirty="0"/>
              <a:t>“</a:t>
            </a:r>
            <a:r>
              <a:rPr lang="en-US" dirty="0"/>
              <a:t>God has no attitudes which are not actions; </a:t>
            </a:r>
            <a:r>
              <a:rPr lang="en-US" dirty="0">
                <a:highlight>
                  <a:srgbClr val="C00002"/>
                </a:highlight>
              </a:rPr>
              <a:t> the two things are one </a:t>
            </a:r>
            <a:r>
              <a:rPr lang="en-US" dirty="0"/>
              <a:t>.</a:t>
            </a:r>
            <a:r>
              <a:rPr lang="en-US" sz="43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Austin Farrer</a:t>
            </a:r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Saving Belief (page 106)</a:t>
            </a:r>
          </a:p>
        </p:txBody>
      </p:sp>
    </p:spTree>
    <p:extLst>
      <p:ext uri="{BB962C8B-B14F-4D97-AF65-F5344CB8AC3E}">
        <p14:creationId xmlns:p14="http://schemas.microsoft.com/office/powerpoint/2010/main" val="80020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examples of Christians in the New Testament that had been skeptical but came to believe that Jesus resurrected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628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the critics' viewpoint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out the claims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98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2400" y="-27936"/>
            <a:ext cx="12420600" cy="690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“But universities are about reason, pure and simple. </a:t>
            </a:r>
            <a:r>
              <a:rPr lang="en-US" sz="2400" b="1" dirty="0"/>
              <a:t> </a:t>
            </a:r>
            <a:r>
              <a:rPr lang="en-US" sz="2400" b="1" dirty="0">
                <a:highlight>
                  <a:srgbClr val="C00002"/>
                </a:highlight>
              </a:rPr>
              <a:t>Faith—believing something without good reasons to do so </a:t>
            </a:r>
            <a:r>
              <a:rPr lang="en-US" sz="2400" dirty="0"/>
              <a:t>—has no place in anything but a religious institution, and our society has no shortage of these.”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STEVEN PINKER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Less Faith, More Reason</a:t>
            </a:r>
          </a:p>
        </p:txBody>
      </p:sp>
    </p:spTree>
    <p:extLst>
      <p:ext uri="{BB962C8B-B14F-4D97-AF65-F5344CB8AC3E}">
        <p14:creationId xmlns:p14="http://schemas.microsoft.com/office/powerpoint/2010/main" val="42502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4292" y="-37964"/>
            <a:ext cx="6989708" cy="68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50" dirty="0"/>
              <a:t>“﻿I thought ‘faith’ was a meaningless word, that so-called believers were either hypocrites or self-deluded fools, and that </a:t>
            </a:r>
            <a:r>
              <a:rPr lang="en-US" sz="2350" b="1" dirty="0">
                <a:highlight>
                  <a:srgbClr val="C00002"/>
                </a:highlight>
              </a:rPr>
              <a:t>it was a waste of time even to consider any claim a Christian made about the truth.</a:t>
            </a:r>
            <a:r>
              <a:rPr lang="en-US" sz="2350" dirty="0"/>
              <a:t>”</a:t>
            </a:r>
            <a:endParaRPr lang="en-US" sz="235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24515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questions would you ask this person?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889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3810000"/>
            <a:ext cx="3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Definition of faith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STANFORD ENCYCLOPEDIA OF PHILOSOPHY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https://</a:t>
            </a:r>
            <a:r>
              <a:rPr lang="en-US" sz="2000" i="1" dirty="0" err="1">
                <a:solidFill>
                  <a:schemeClr val="tx1"/>
                </a:solidFill>
              </a:rPr>
              <a:t>plato.stanford.edu</a:t>
            </a:r>
            <a:r>
              <a:rPr lang="en-US" sz="2000" i="1" dirty="0">
                <a:solidFill>
                  <a:schemeClr val="tx1"/>
                </a:solidFill>
              </a:rPr>
              <a:t>/entries/faith/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9" name="StanfordFaith" descr="StanfordFaith">
            <a:hlinkClick r:id="" action="ppaction://media"/>
            <a:extLst>
              <a:ext uri="{FF2B5EF4-FFF2-40B4-BE49-F238E27FC236}">
                <a16:creationId xmlns:a16="http://schemas.microsoft.com/office/drawing/2014/main" id="{D4B8458C-D9A8-2642-941B-644E32DD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4386" y="1066800"/>
            <a:ext cx="4466391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85185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Hebrews 11:1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1367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520</Words>
  <Application>Microsoft Macintosh PowerPoint</Application>
  <PresentationFormat>On-screen Show (4:3)</PresentationFormat>
  <Paragraphs>72</Paragraphs>
  <Slides>21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Bradley Hand</vt:lpstr>
      <vt:lpstr>Calibri</vt:lpstr>
      <vt:lpstr>Gabriola</vt:lpstr>
      <vt:lpstr>Verdana</vt:lpstr>
      <vt:lpstr>Office Theme</vt:lpstr>
      <vt:lpstr>APOLOGETICS</vt:lpstr>
      <vt:lpstr>PowerPoint Presentation</vt:lpstr>
      <vt:lpstr>Summarize the critics' viewpoint</vt:lpstr>
      <vt:lpstr>List out the claims</vt:lpstr>
      <vt:lpstr>PowerPoint Presentation</vt:lpstr>
      <vt:lpstr>PowerPoint Presentation</vt:lpstr>
      <vt:lpstr>What questions would you ask this person?</vt:lpstr>
      <vt:lpstr>PowerPoint Presentation</vt:lpstr>
      <vt:lpstr>Hebrews 11:1</vt:lpstr>
      <vt:lpstr>PowerPoint Presentation</vt:lpstr>
      <vt:lpstr>“pertaining to being  worthy of belief or trust , trustworthy, faithful, dependable, inspiring trust/faith”</vt:lpstr>
      <vt:lpstr>John 20:29</vt:lpstr>
      <vt:lpstr>PowerPoint Presentation</vt:lpstr>
      <vt:lpstr>PowerPoint Presentation</vt:lpstr>
      <vt:lpstr>2 Corinthians 4:18 and 2 Corinthians 5:7</vt:lpstr>
      <vt:lpstr>“Convictions are about what matters to us . Most importantly, they signify to others what kind of person – parent, friend, citizen – we take ourselves to be  They reflect our self-identity .”</vt:lpstr>
      <vt:lpstr>List other verses that indicate that faith is not an irrational act</vt:lpstr>
      <vt:lpstr>“God’s dikaiosyne [righteousness] is not an attribute but a power , namely, ‘a power that brings salvation to pass.’”</vt:lpstr>
      <vt:lpstr>PowerPoint Presentation</vt:lpstr>
      <vt:lpstr>“God has no attitudes which are not actions;  the two things are one .”</vt:lpstr>
      <vt:lpstr>List examples of Christians in the New Testament that had been skeptical but came to believe that Jesus resurrected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100</cp:revision>
  <dcterms:created xsi:type="dcterms:W3CDTF">2010-07-14T22:15:37Z</dcterms:created>
  <dcterms:modified xsi:type="dcterms:W3CDTF">2020-08-26T03:04:33Z</dcterms:modified>
</cp:coreProperties>
</file>